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611" r:id="rId2"/>
    <p:sldId id="612" r:id="rId3"/>
    <p:sldId id="613" r:id="rId4"/>
    <p:sldId id="614" r:id="rId5"/>
    <p:sldId id="615" r:id="rId6"/>
    <p:sldId id="616" r:id="rId7"/>
    <p:sldId id="61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92" autoAdjust="0"/>
    <p:restoredTop sz="88571"/>
  </p:normalViewPr>
  <p:slideViewPr>
    <p:cSldViewPr snapToGrid="0" snapToObjects="1">
      <p:cViewPr varScale="1">
        <p:scale>
          <a:sx n="65" d="100"/>
          <a:sy n="65" d="100"/>
        </p:scale>
        <p:origin x="1014" y="72"/>
      </p:cViewPr>
      <p:guideLst>
        <p:guide orient="horz" pos="2160"/>
        <p:guide pos="3840"/>
      </p:guideLst>
    </p:cSldViewPr>
  </p:slideViewPr>
  <p:notesTextViewPr>
    <p:cViewPr>
      <p:scale>
        <a:sx n="155" d="100"/>
        <a:sy n="15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32AD86-7560-8546-9BA8-4AA82C3D8193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7522D1-EF86-F04B-A4C3-1A1CAC95A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438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7522D1-EF86-F04B-A4C3-1A1CAC95A9A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84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 sz="28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889911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50826"/>
            <a:ext cx="10972800" cy="1029335"/>
          </a:xfrm>
        </p:spPr>
        <p:txBody>
          <a:bodyPr/>
          <a:lstStyle>
            <a:lvl1pPr>
              <a:defRPr sz="28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43297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69669" y="2455011"/>
            <a:ext cx="4961460" cy="4984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855957"/>
            <a:ext cx="10972800" cy="52702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B4D4E2-5DBB-FD40-9B5B-1338BBD2D68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9450399" y="6239321"/>
            <a:ext cx="2473035" cy="6449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08288B-9FE8-7A07-1C7F-318A5F1DED0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40677" y="6343461"/>
            <a:ext cx="5247250" cy="484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44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2400" b="1" kern="1200">
          <a:solidFill>
            <a:srgbClr val="800000"/>
          </a:solidFill>
          <a:latin typeface="+mj-lt"/>
          <a:ea typeface="+mj-ea"/>
          <a:cs typeface="+mj-cs"/>
        </a:defRPr>
      </a:lvl1pPr>
    </p:titleStyle>
    <p:bodyStyle>
      <a:lvl1pPr marL="234950" indent="-23495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5613" indent="-233363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90563" indent="-231775" algn="l" defTabSz="457200" rtl="0" eaLnBrk="1" latinLnBrk="0" hangingPunct="1">
        <a:spcBef>
          <a:spcPct val="20000"/>
        </a:spcBef>
        <a:buFont typeface="Arial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909638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146175" indent="-228600" algn="l" defTabSz="457200" rtl="0" eaLnBrk="1" latinLnBrk="0" hangingPunct="1">
        <a:spcBef>
          <a:spcPct val="20000"/>
        </a:spcBef>
        <a:buFont typeface="Arial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CE3115E7-103F-5A40-89BC-B192E7D39147}"/>
              </a:ext>
            </a:extLst>
          </p:cNvPr>
          <p:cNvSpPr txBox="1">
            <a:spLocks/>
          </p:cNvSpPr>
          <p:nvPr/>
        </p:nvSpPr>
        <p:spPr>
          <a:xfrm>
            <a:off x="2320739" y="1691213"/>
            <a:ext cx="7772400" cy="11592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1" kern="1200">
                <a:solidFill>
                  <a:schemeClr val="tx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All the Light We Cannot See: Using Infrared to Study Ion Transport in Batteries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C520BCD1-ADD4-4041-BC16-A495B9E2867B}"/>
              </a:ext>
            </a:extLst>
          </p:cNvPr>
          <p:cNvSpPr txBox="1">
            <a:spLocks/>
          </p:cNvSpPr>
          <p:nvPr/>
        </p:nvSpPr>
        <p:spPr>
          <a:xfrm>
            <a:off x="1423987" y="3055757"/>
            <a:ext cx="9458325" cy="20008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tabLst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tabLst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Jason M. Porter</a:t>
            </a:r>
            <a:endParaRPr lang="en-US" baseline="30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Mechanical Engineering Department</a:t>
            </a:r>
          </a:p>
          <a:p>
            <a:r>
              <a:rPr lang="en-US" sz="2000" dirty="0">
                <a:solidFill>
                  <a:schemeClr val="bg1"/>
                </a:solidFill>
              </a:rPr>
              <a:t>Colorado School of Mines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February 22, 2023</a:t>
            </a:r>
          </a:p>
          <a:p>
            <a:r>
              <a:rPr lang="en-US" sz="2000" dirty="0">
                <a:solidFill>
                  <a:schemeClr val="bg1"/>
                </a:solidFill>
              </a:rPr>
              <a:t>Provo, UT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F4A231-669F-8330-15CE-1F50C81047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513" y="2130426"/>
            <a:ext cx="10078851" cy="1470025"/>
          </a:xfrm>
        </p:spPr>
        <p:txBody>
          <a:bodyPr/>
          <a:lstStyle/>
          <a:p>
            <a:r>
              <a:rPr lang="en-US" dirty="0"/>
              <a:t>Battery Recycling: DES Characterization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ECB49ABB-C6A4-EAA7-0569-51BAD4EFAA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Kevan Williams and William Mulberry</a:t>
            </a:r>
          </a:p>
          <a:p>
            <a:r>
              <a:rPr lang="en-US" dirty="0"/>
              <a:t>Brigham Young University</a:t>
            </a:r>
          </a:p>
        </p:txBody>
      </p:sp>
    </p:spTree>
    <p:extLst>
      <p:ext uri="{BB962C8B-B14F-4D97-AF65-F5344CB8AC3E}">
        <p14:creationId xmlns:p14="http://schemas.microsoft.com/office/powerpoint/2010/main" val="2784597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089E2-11ED-8902-1F2C-1AD4E5FA2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C53FD-EFD5-9F36-E2B8-CF391D06A5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599" y="1600201"/>
            <a:ext cx="10972801" cy="4525963"/>
          </a:xfrm>
        </p:spPr>
        <p:txBody>
          <a:bodyPr/>
          <a:lstStyle/>
          <a:p>
            <a:pPr fontAlgn="base">
              <a:spcBef>
                <a:spcPts val="0"/>
              </a:spcBef>
            </a:pPr>
            <a:r>
              <a:rPr lang="en-US" sz="2000" dirty="0">
                <a:latin typeface="Tw Cen MT" panose="020B0602020104020603" pitchFamily="34" charset="0"/>
              </a:rPr>
              <a:t>Each solvent was heated to it’s proper temp in the glovebox for characterization</a:t>
            </a:r>
          </a:p>
          <a:p>
            <a:pPr fontAlgn="base">
              <a:spcBef>
                <a:spcPts val="0"/>
              </a:spcBef>
            </a:pPr>
            <a:r>
              <a:rPr lang="en-US" sz="2000" dirty="0" err="1">
                <a:latin typeface="Tw Cen MT" panose="020B0602020104020603" pitchFamily="34" charset="0"/>
              </a:rPr>
              <a:t>ChCl:EG</a:t>
            </a:r>
            <a:r>
              <a:rPr lang="en-US" sz="2000" dirty="0">
                <a:latin typeface="Tw Cen MT" panose="020B0602020104020603" pitchFamily="34" charset="0"/>
              </a:rPr>
              <a:t> 1:2 to 80˚C for 6 hours</a:t>
            </a:r>
          </a:p>
          <a:p>
            <a:pPr fontAlgn="base">
              <a:spcBef>
                <a:spcPts val="0"/>
              </a:spcBef>
            </a:pPr>
            <a:r>
              <a:rPr lang="en-US" sz="2000" b="0" i="0" u="none" strike="noStrike" dirty="0" err="1">
                <a:effectLst/>
                <a:latin typeface="Tw Cen MT" panose="020B0602020104020603" pitchFamily="34" charset="0"/>
              </a:rPr>
              <a:t>ChCl:Urea</a:t>
            </a:r>
            <a:r>
              <a:rPr lang="en-US" sz="2000" b="0" i="0" u="none" strike="noStrike" dirty="0">
                <a:effectLst/>
                <a:latin typeface="Tw Cen MT" panose="020B0602020104020603" pitchFamily="34" charset="0"/>
              </a:rPr>
              <a:t> 1:2 to 130˚C for 12 hours</a:t>
            </a:r>
          </a:p>
          <a:p>
            <a:pPr fontAlgn="base">
              <a:spcBef>
                <a:spcPts val="0"/>
              </a:spcBef>
            </a:pPr>
            <a:r>
              <a:rPr lang="en-US" sz="2000" dirty="0" err="1">
                <a:latin typeface="Tw Cen MT" panose="020B0602020104020603" pitchFamily="34" charset="0"/>
              </a:rPr>
              <a:t>EG:Citric</a:t>
            </a:r>
            <a:r>
              <a:rPr lang="en-US" sz="2000" dirty="0">
                <a:latin typeface="Tw Cen MT" panose="020B0602020104020603" pitchFamily="34" charset="0"/>
              </a:rPr>
              <a:t> Acid 2.5:1 to 80˚C for 6 hours</a:t>
            </a:r>
          </a:p>
          <a:p>
            <a:pPr marL="0" indent="0" fontAlgn="base">
              <a:spcBef>
                <a:spcPts val="0"/>
              </a:spcBef>
              <a:buNone/>
            </a:pPr>
            <a:endParaRPr lang="en-US" sz="2000" b="0" i="0" u="none" strike="noStrike" dirty="0">
              <a:effectLst/>
              <a:latin typeface="Tw Cen MT" panose="020B0602020104020603" pitchFamily="34" charset="0"/>
            </a:endParaRPr>
          </a:p>
        </p:txBody>
      </p:sp>
      <p:pic>
        <p:nvPicPr>
          <p:cNvPr id="8" name="Picture 7" descr="A machine in a laboratory&#10;&#10;Description automatically generated">
            <a:extLst>
              <a:ext uri="{FF2B5EF4-FFF2-40B4-BE49-F238E27FC236}">
                <a16:creationId xmlns:a16="http://schemas.microsoft.com/office/drawing/2014/main" id="{EEEB9DCD-3360-9E0E-76D4-229F72B6D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619750" y="2720976"/>
            <a:ext cx="3809998" cy="2857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066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E4354-9363-BC17-F3E2-1E444EA84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UV-Vis spectroscopy measurement procedures</a:t>
            </a:r>
          </a:p>
        </p:txBody>
      </p:sp>
      <p:pic>
        <p:nvPicPr>
          <p:cNvPr id="6" name="Content Placeholder 5" descr="A machine with wires and a green tube&#10;&#10;Description automatically generated">
            <a:extLst>
              <a:ext uri="{FF2B5EF4-FFF2-40B4-BE49-F238E27FC236}">
                <a16:creationId xmlns:a16="http://schemas.microsoft.com/office/drawing/2014/main" id="{E8F31DE9-CD41-931A-0D83-89E4A30EA88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598108" y="1600200"/>
            <a:ext cx="3407783" cy="4525963"/>
          </a:xfrm>
        </p:spPr>
      </p:pic>
      <p:pic>
        <p:nvPicPr>
          <p:cNvPr id="8" name="Content Placeholder 7" descr="A close up of a machine&#10;&#10;Description automatically generated">
            <a:extLst>
              <a:ext uri="{FF2B5EF4-FFF2-40B4-BE49-F238E27FC236}">
                <a16:creationId xmlns:a16="http://schemas.microsoft.com/office/drawing/2014/main" id="{42B20AC5-FE72-000F-5D1F-1BAA2BD2AFD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97600" y="1835963"/>
            <a:ext cx="5384800" cy="4054437"/>
          </a:xfrm>
        </p:spPr>
      </p:pic>
    </p:spTree>
    <p:extLst>
      <p:ext uri="{BB962C8B-B14F-4D97-AF65-F5344CB8AC3E}">
        <p14:creationId xmlns:p14="http://schemas.microsoft.com/office/powerpoint/2010/main" val="2465472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35770-87DC-DD4A-678C-6A205740B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UV-Vis spectroscopy measurement procedures</a:t>
            </a:r>
          </a:p>
        </p:txBody>
      </p:sp>
      <p:pic>
        <p:nvPicPr>
          <p:cNvPr id="6" name="Content Placeholder 5" descr="A person working on a machine&#10;&#10;Description automatically generated">
            <a:extLst>
              <a:ext uri="{FF2B5EF4-FFF2-40B4-BE49-F238E27FC236}">
                <a16:creationId xmlns:a16="http://schemas.microsoft.com/office/drawing/2014/main" id="{22B25FE7-895C-D3D4-4BC9-4DDE9499D39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09600" y="1835963"/>
            <a:ext cx="5384800" cy="4054437"/>
          </a:xfrm>
        </p:spPr>
      </p:pic>
      <p:pic>
        <p:nvPicPr>
          <p:cNvPr id="8" name="Content Placeholder 7" descr="A machine with wires and tubes&#10;&#10;Description automatically generated">
            <a:extLst>
              <a:ext uri="{FF2B5EF4-FFF2-40B4-BE49-F238E27FC236}">
                <a16:creationId xmlns:a16="http://schemas.microsoft.com/office/drawing/2014/main" id="{77F37347-BFBC-2C72-E153-0A7074EEFA7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97600" y="1835963"/>
            <a:ext cx="5384800" cy="4054437"/>
          </a:xfrm>
        </p:spPr>
      </p:pic>
    </p:spTree>
    <p:extLst>
      <p:ext uri="{BB962C8B-B14F-4D97-AF65-F5344CB8AC3E}">
        <p14:creationId xmlns:p14="http://schemas.microsoft.com/office/powerpoint/2010/main" val="2878834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A6DEF-8831-7B6D-288D-7E60A0ABC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 Results</a:t>
            </a:r>
          </a:p>
        </p:txBody>
      </p:sp>
      <p:pic>
        <p:nvPicPr>
          <p:cNvPr id="8" name="Content Placeholder 7" descr="A graph of a chemical reaction&#10;&#10;Description automatically generated">
            <a:extLst>
              <a:ext uri="{FF2B5EF4-FFF2-40B4-BE49-F238E27FC236}">
                <a16:creationId xmlns:a16="http://schemas.microsoft.com/office/drawing/2014/main" id="{03A4CBDC-7327-99BA-E9E5-9E7F63A90A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27954" y="1233614"/>
            <a:ext cx="5176684" cy="412320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7DED493-B839-A001-F09B-05E423D59944}"/>
              </a:ext>
            </a:extLst>
          </p:cNvPr>
          <p:cNvSpPr txBox="1"/>
          <p:nvPr/>
        </p:nvSpPr>
        <p:spPr>
          <a:xfrm>
            <a:off x="6127953" y="5356822"/>
            <a:ext cx="537333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/>
            <a:r>
              <a:rPr lang="en-US" sz="1400" dirty="0" err="1"/>
              <a:t>Urcezino</a:t>
            </a:r>
            <a:r>
              <a:rPr lang="en-US" sz="1400" dirty="0"/>
              <a:t>, A., Dos Santos, L., </a:t>
            </a:r>
            <a:r>
              <a:rPr lang="en-US" sz="1400" dirty="0" err="1"/>
              <a:t>Casciano</a:t>
            </a:r>
            <a:r>
              <a:rPr lang="en-US" sz="1400" dirty="0"/>
              <a:t>, P., Correia, A., &amp; De Lima-Neto, P. (2016). Electrodeposition Study of Ni Coatings on Copper from Choline Chloride-Based Deep Eutectic Solvents. Journal of the Brazilian Chemical Society. https://doi.org/10.21577/0103-5053.20160278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C0B5E50-EC3A-557D-87B5-D68D8A58A013}"/>
              </a:ext>
            </a:extLst>
          </p:cNvPr>
          <p:cNvCxnSpPr/>
          <p:nvPr/>
        </p:nvCxnSpPr>
        <p:spPr>
          <a:xfrm>
            <a:off x="11284972" y="3878825"/>
            <a:ext cx="457200" cy="0"/>
          </a:xfrm>
          <a:prstGeom prst="line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E4FC1ED-1A15-19EC-2AA1-6136D6182E5A}"/>
              </a:ext>
            </a:extLst>
          </p:cNvPr>
          <p:cNvCxnSpPr/>
          <p:nvPr/>
        </p:nvCxnSpPr>
        <p:spPr>
          <a:xfrm>
            <a:off x="11284972" y="4100051"/>
            <a:ext cx="457200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graph of a graph showing different types of light&#10;&#10;Description automatically generated">
            <a:extLst>
              <a:ext uri="{FF2B5EF4-FFF2-40B4-BE49-F238E27FC236}">
                <a16:creationId xmlns:a16="http://schemas.microsoft.com/office/drawing/2014/main" id="{0BFC29B5-34EF-678C-AD16-269BD9E37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83" y="1280161"/>
            <a:ext cx="6007171" cy="4098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715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EA614-7D76-B36D-E697-8E1A8B716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IR Setup and Experiments</a:t>
            </a:r>
          </a:p>
        </p:txBody>
      </p:sp>
      <p:pic>
        <p:nvPicPr>
          <p:cNvPr id="6" name="Content Placeholder 5" descr="A machine with a wire&#10;&#10;Description automatically generated">
            <a:extLst>
              <a:ext uri="{FF2B5EF4-FFF2-40B4-BE49-F238E27FC236}">
                <a16:creationId xmlns:a16="http://schemas.microsoft.com/office/drawing/2014/main" id="{79F60A35-ACB0-4694-0CA6-F12D3468F13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 rot="5400000">
            <a:off x="698356" y="1511445"/>
            <a:ext cx="4525963" cy="4703475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760FD3-BB7E-54EE-C31E-064FAAEF50B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Measure previous and new DES’s with IR spectroscopy</a:t>
            </a:r>
          </a:p>
          <a:p>
            <a:r>
              <a:rPr lang="en-US" dirty="0"/>
              <a:t>Compare results with UV-Vis results to see which is more useful in characterization</a:t>
            </a:r>
          </a:p>
        </p:txBody>
      </p:sp>
    </p:spTree>
    <p:extLst>
      <p:ext uri="{BB962C8B-B14F-4D97-AF65-F5344CB8AC3E}">
        <p14:creationId xmlns:p14="http://schemas.microsoft.com/office/powerpoint/2010/main" val="18174173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427C1-7B00-8353-322A-6EF555D31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11E64-5C63-0DA0-2F86-B3D69624037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Other solvents (TBD)</a:t>
            </a:r>
          </a:p>
          <a:p>
            <a:r>
              <a:rPr lang="en-US" dirty="0"/>
              <a:t>Metals dissolved in solvents</a:t>
            </a:r>
          </a:p>
          <a:p>
            <a:pPr lvl="1"/>
            <a:r>
              <a:rPr lang="en-US" dirty="0"/>
              <a:t>3-5 concentrations of dissolved metals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161191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Theme.thmx</Template>
  <TotalTime>19219</TotalTime>
  <Words>201</Words>
  <Application>Microsoft Office PowerPoint</Application>
  <PresentationFormat>Widescreen</PresentationFormat>
  <Paragraphs>27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Tw Cen MT</vt:lpstr>
      <vt:lpstr>Default Theme</vt:lpstr>
      <vt:lpstr>Battery Recycling: DES Characterization</vt:lpstr>
      <vt:lpstr>DES Preparation</vt:lpstr>
      <vt:lpstr>UV-Vis spectroscopy measurement procedures</vt:lpstr>
      <vt:lpstr>UV-Vis spectroscopy measurement procedures</vt:lpstr>
      <vt:lpstr>Measurement Results</vt:lpstr>
      <vt:lpstr>IR Setup and Experiments</vt:lpstr>
      <vt:lpstr>Future Experiments</vt:lpstr>
    </vt:vector>
  </TitlesOfParts>
  <Company>Colorado School of Mines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Greg Jackson</dc:creator>
  <cp:lastModifiedBy>Schuyler Dick</cp:lastModifiedBy>
  <cp:revision>263</cp:revision>
  <cp:lastPrinted>2020-01-29T19:59:21Z</cp:lastPrinted>
  <dcterms:created xsi:type="dcterms:W3CDTF">2014-12-17T18:36:27Z</dcterms:created>
  <dcterms:modified xsi:type="dcterms:W3CDTF">2024-06-21T19:42:42Z</dcterms:modified>
</cp:coreProperties>
</file>

<file path=docProps/thumbnail.jpeg>
</file>